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18" r:id="rId2"/>
    <p:sldId id="347" r:id="rId3"/>
    <p:sldId id="363" r:id="rId4"/>
    <p:sldId id="364" r:id="rId5"/>
    <p:sldId id="345" r:id="rId6"/>
    <p:sldId id="329" r:id="rId7"/>
    <p:sldId id="333" r:id="rId8"/>
    <p:sldId id="356" r:id="rId9"/>
    <p:sldId id="357" r:id="rId10"/>
    <p:sldId id="358" r:id="rId11"/>
    <p:sldId id="359" r:id="rId12"/>
    <p:sldId id="360" r:id="rId13"/>
    <p:sldId id="361" r:id="rId14"/>
    <p:sldId id="362" r:id="rId15"/>
    <p:sldId id="367" r:id="rId16"/>
    <p:sldId id="365" r:id="rId17"/>
    <p:sldId id="341" r:id="rId18"/>
    <p:sldId id="351" r:id="rId19"/>
    <p:sldId id="350" r:id="rId20"/>
    <p:sldId id="368" r:id="rId21"/>
    <p:sldId id="369" r:id="rId22"/>
    <p:sldId id="370" r:id="rId23"/>
    <p:sldId id="371" r:id="rId24"/>
    <p:sldId id="340" r:id="rId25"/>
    <p:sldId id="355" r:id="rId26"/>
    <p:sldId id="354" r:id="rId27"/>
    <p:sldId id="353" r:id="rId28"/>
    <p:sldId id="352" r:id="rId29"/>
    <p:sldId id="339" r:id="rId30"/>
    <p:sldId id="334" r:id="rId31"/>
    <p:sldId id="335" r:id="rId32"/>
    <p:sldId id="336" r:id="rId33"/>
    <p:sldId id="337" r:id="rId34"/>
    <p:sldId id="366" r:id="rId35"/>
  </p:sldIdLst>
  <p:sldSz cx="12188825" cy="6858000"/>
  <p:notesSz cx="6858000" cy="9144000"/>
  <p:custDataLst>
    <p:tags r:id="rId38"/>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63"/>
            <p14:sldId id="364"/>
            <p14:sldId id="345"/>
            <p14:sldId id="329"/>
          </p14:sldIdLst>
        </p14:section>
        <p14:section name="Tempo" id="{4B3F19D2-C1DB-4EF2-B3FB-00C5B7057492}">
          <p14:sldIdLst>
            <p14:sldId id="333"/>
            <p14:sldId id="356"/>
            <p14:sldId id="357"/>
            <p14:sldId id="358"/>
            <p14:sldId id="359"/>
            <p14:sldId id="360"/>
            <p14:sldId id="361"/>
            <p14:sldId id="362"/>
            <p14:sldId id="367"/>
          </p14:sldIdLst>
        </p14:section>
        <p14:section name="Settore" id="{0FE97014-DF54-4934-BD39-D1D684BA7DF5}">
          <p14:sldIdLst>
            <p14:sldId id="365"/>
            <p14:sldId id="341"/>
            <p14:sldId id="351"/>
            <p14:sldId id="350"/>
            <p14:sldId id="368"/>
            <p14:sldId id="369"/>
            <p14:sldId id="370"/>
            <p14:sldId id="371"/>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66"/>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8F0"/>
    <a:srgbClr val="F0932C"/>
    <a:srgbClr val="0066FF"/>
    <a:srgbClr val="3366FF"/>
    <a:srgbClr val="3333FF"/>
    <a:srgbClr val="E6E6E6"/>
    <a:srgbClr val="3333CC"/>
    <a:srgbClr val="8086FC"/>
    <a:srgbClr val="6D6DFB"/>
    <a:srgbClr val="E05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56" dt="2021-05-24T08:39:13.20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29" autoAdjust="0"/>
  </p:normalViewPr>
  <p:slideViewPr>
    <p:cSldViewPr showGuides="1">
      <p:cViewPr varScale="1">
        <p:scale>
          <a:sx n="81" d="100"/>
          <a:sy n="81" d="100"/>
        </p:scale>
        <p:origin x="72" y="5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07283043eb40ded/Documenti/GitHub/OI-Project/Analisi_localizzazioni_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82C-42C0-ACAF-70665DB2B056}"/>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82C-42C0-ACAF-70665DB2B05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3645</c:v>
                </c:pt>
                <c:pt idx="1">
                  <c:v>84</c:v>
                </c:pt>
              </c:numCache>
            </c:numRef>
          </c:val>
          <c:extLst>
            <c:ext xmlns:c16="http://schemas.microsoft.com/office/drawing/2014/chart" uri="{C3380CC4-5D6E-409C-BE32-E72D297353CC}">
              <c16:uniqueId val="{00000004-682C-42C0-ACAF-70665DB2B05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32</c:v>
                </c:pt>
                <c:pt idx="1">
                  <c:v>20</c:v>
                </c:pt>
                <c:pt idx="2">
                  <c:v>361</c:v>
                </c:pt>
                <c:pt idx="3">
                  <c:v>143</c:v>
                </c:pt>
                <c:pt idx="4">
                  <c:v>20</c:v>
                </c:pt>
                <c:pt idx="5">
                  <c:v>560</c:v>
                </c:pt>
                <c:pt idx="6">
                  <c:v>31</c:v>
                </c:pt>
                <c:pt idx="7">
                  <c:v>121</c:v>
                </c:pt>
                <c:pt idx="8">
                  <c:v>27</c:v>
                </c:pt>
                <c:pt idx="9">
                  <c:v>2</c:v>
                </c:pt>
                <c:pt idx="10">
                  <c:v>11</c:v>
                </c:pt>
                <c:pt idx="11">
                  <c:v>17</c:v>
                </c:pt>
                <c:pt idx="12">
                  <c:v>85</c:v>
                </c:pt>
                <c:pt idx="13">
                  <c:v>28</c:v>
                </c:pt>
                <c:pt idx="14">
                  <c:v>188</c:v>
                </c:pt>
                <c:pt idx="15">
                  <c:v>1577</c:v>
                </c:pt>
                <c:pt idx="16">
                  <c:v>4</c:v>
                </c:pt>
                <c:pt idx="17">
                  <c:v>387</c:v>
                </c:pt>
                <c:pt idx="18">
                  <c:v>3</c:v>
                </c:pt>
                <c:pt idx="19">
                  <c:v>28</c:v>
                </c:pt>
              </c:numCache>
            </c:numRef>
          </c:val>
          <c:extLst>
            <c:ext xmlns:c16="http://schemas.microsoft.com/office/drawing/2014/chart" uri="{C3380CC4-5D6E-409C-BE32-E72D297353CC}">
              <c16:uniqueId val="{00000000-1E23-4D57-81DE-879D0C6ED13E}"/>
            </c:ext>
          </c:extLst>
        </c:ser>
        <c:dLbls>
          <c:dLblPos val="outEnd"/>
          <c:showLegendKey val="0"/>
          <c:showVal val="1"/>
          <c:showCatName val="0"/>
          <c:showSerName val="0"/>
          <c:showPercent val="0"/>
          <c:showBubbleSize val="0"/>
        </c:dLbls>
        <c:gapWidth val="219"/>
        <c:overlap val="-27"/>
        <c:axId val="1143834831"/>
        <c:axId val="1143829839"/>
      </c:barChart>
      <c:catAx>
        <c:axId val="1143834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29839"/>
        <c:crosses val="autoZero"/>
        <c:auto val="1"/>
        <c:lblAlgn val="ctr"/>
        <c:lblOffset val="100"/>
        <c:noMultiLvlLbl val="0"/>
      </c:catAx>
      <c:valAx>
        <c:axId val="114382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34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0</c:v>
                </c:pt>
                <c:pt idx="2">
                  <c:v>156646.09999999998</c:v>
                </c:pt>
                <c:pt idx="3">
                  <c:v>0</c:v>
                </c:pt>
                <c:pt idx="4">
                  <c:v>74871.56</c:v>
                </c:pt>
                <c:pt idx="5">
                  <c:v>5742809.7099999944</c:v>
                </c:pt>
                <c:pt idx="6">
                  <c:v>44247.649999999994</c:v>
                </c:pt>
                <c:pt idx="7">
                  <c:v>721518.89</c:v>
                </c:pt>
                <c:pt idx="8">
                  <c:v>0</c:v>
                </c:pt>
                <c:pt idx="9">
                  <c:v>21557.439999999999</c:v>
                </c:pt>
                <c:pt idx="10">
                  <c:v>0</c:v>
                </c:pt>
                <c:pt idx="11">
                  <c:v>0</c:v>
                </c:pt>
                <c:pt idx="12">
                  <c:v>0</c:v>
                </c:pt>
                <c:pt idx="13">
                  <c:v>3700000</c:v>
                </c:pt>
                <c:pt idx="14">
                  <c:v>0</c:v>
                </c:pt>
                <c:pt idx="15">
                  <c:v>15457640.619999986</c:v>
                </c:pt>
                <c:pt idx="16">
                  <c:v>0</c:v>
                </c:pt>
                <c:pt idx="17">
                  <c:v>2423723.6199999978</c:v>
                </c:pt>
                <c:pt idx="18">
                  <c:v>0</c:v>
                </c:pt>
                <c:pt idx="19">
                  <c:v>0</c:v>
                </c:pt>
              </c:numCache>
            </c:numRef>
          </c:val>
          <c:extLst>
            <c:ext xmlns:c16="http://schemas.microsoft.com/office/drawing/2014/chart" uri="{C3380CC4-5D6E-409C-BE32-E72D297353CC}">
              <c16:uniqueId val="{00000000-139E-4106-88FE-CB26A222A3BC}"/>
            </c:ext>
          </c:extLst>
        </c:ser>
        <c:dLbls>
          <c:showLegendKey val="0"/>
          <c:showVal val="0"/>
          <c:showCatName val="0"/>
          <c:showSerName val="0"/>
          <c:showPercent val="0"/>
          <c:showBubbleSize val="0"/>
        </c:dLbls>
        <c:gapWidth val="219"/>
        <c:overlap val="-27"/>
        <c:axId val="1663895471"/>
        <c:axId val="1663897135"/>
      </c:barChart>
      <c:catAx>
        <c:axId val="16638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7135"/>
        <c:crosses val="autoZero"/>
        <c:auto val="1"/>
        <c:lblAlgn val="ctr"/>
        <c:lblOffset val="100"/>
        <c:noMultiLvlLbl val="0"/>
      </c:catAx>
      <c:valAx>
        <c:axId val="1663897135"/>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54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1"/>
          <c:order val="1"/>
          <c:tx>
            <c:strRef>
              <c:f>'Analisi finanziamenti tempo'!$F$1</c:f>
              <c:strCache>
                <c:ptCount val="1"/>
                <c:pt idx="0">
                  <c:v>MESI MEDI PREVISTI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tempo'!$F$3:$F$8</c:f>
              <c:numCache>
                <c:formatCode>0</c:formatCode>
                <c:ptCount val="6"/>
                <c:pt idx="0">
                  <c:v>43.157894736842103</c:v>
                </c:pt>
                <c:pt idx="1">
                  <c:v>32.197820163487741</c:v>
                </c:pt>
                <c:pt idx="2">
                  <c:v>29.325837320574163</c:v>
                </c:pt>
                <c:pt idx="3">
                  <c:v>28.577954735959764</c:v>
                </c:pt>
                <c:pt idx="4">
                  <c:v>26.501546619531595</c:v>
                </c:pt>
                <c:pt idx="5">
                  <c:v>15.480038948393378</c:v>
                </c:pt>
              </c:numCache>
            </c:numRef>
          </c:val>
          <c:smooth val="0"/>
          <c:extLst>
            <c:ext xmlns:c16="http://schemas.microsoft.com/office/drawing/2014/chart" uri="{C3380CC4-5D6E-409C-BE32-E72D297353CC}">
              <c16:uniqueId val="{00000001-3C3B-4B4A-9FAE-BCEDEF9E8672}"/>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3C3B-4B4A-9FAE-BCEDEF9E8672}"/>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explosion val="1"/>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0CC-421E-989A-97DD6843F42A}"/>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0CC-421E-989A-97DD6843F42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14075</c:v>
                </c:pt>
                <c:pt idx="1">
                  <c:v>193</c:v>
                </c:pt>
              </c:numCache>
            </c:numRef>
          </c:val>
          <c:extLst>
            <c:ext xmlns:c16="http://schemas.microsoft.com/office/drawing/2014/chart" uri="{C3380CC4-5D6E-409C-BE32-E72D297353CC}">
              <c16:uniqueId val="{00000004-0166-4C1E-A0DA-C2A1F163CC3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187</c:v>
                </c:pt>
                <c:pt idx="1">
                  <c:v>151</c:v>
                </c:pt>
                <c:pt idx="2">
                  <c:v>995</c:v>
                </c:pt>
                <c:pt idx="3">
                  <c:v>760</c:v>
                </c:pt>
                <c:pt idx="4">
                  <c:v>102</c:v>
                </c:pt>
                <c:pt idx="5">
                  <c:v>2231</c:v>
                </c:pt>
                <c:pt idx="6">
                  <c:v>165</c:v>
                </c:pt>
                <c:pt idx="7">
                  <c:v>329</c:v>
                </c:pt>
                <c:pt idx="8">
                  <c:v>100</c:v>
                </c:pt>
                <c:pt idx="9">
                  <c:v>22</c:v>
                </c:pt>
                <c:pt idx="10">
                  <c:v>87</c:v>
                </c:pt>
                <c:pt idx="11">
                  <c:v>65</c:v>
                </c:pt>
                <c:pt idx="12">
                  <c:v>523</c:v>
                </c:pt>
                <c:pt idx="13">
                  <c:v>274</c:v>
                </c:pt>
                <c:pt idx="14">
                  <c:v>654</c:v>
                </c:pt>
                <c:pt idx="15">
                  <c:v>6679</c:v>
                </c:pt>
                <c:pt idx="16">
                  <c:v>19</c:v>
                </c:pt>
                <c:pt idx="17">
                  <c:v>646</c:v>
                </c:pt>
                <c:pt idx="18">
                  <c:v>2</c:v>
                </c:pt>
                <c:pt idx="19">
                  <c:v>84</c:v>
                </c:pt>
              </c:numCache>
            </c:numRef>
          </c:val>
          <c:extLst>
            <c:ext xmlns:c16="http://schemas.microsoft.com/office/drawing/2014/chart" uri="{C3380CC4-5D6E-409C-BE32-E72D297353CC}">
              <c16:uniqueId val="{00000000-DD63-4900-816B-97958AC3332E}"/>
            </c:ext>
          </c:extLst>
        </c:ser>
        <c:dLbls>
          <c:dLblPos val="outEnd"/>
          <c:showLegendKey val="0"/>
          <c:showVal val="1"/>
          <c:showCatName val="0"/>
          <c:showSerName val="0"/>
          <c:showPercent val="0"/>
          <c:showBubbleSize val="0"/>
        </c:dLbls>
        <c:gapWidth val="219"/>
        <c:overlap val="-27"/>
        <c:axId val="1524168143"/>
        <c:axId val="1524169391"/>
      </c:barChart>
      <c:catAx>
        <c:axId val="152416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9391"/>
        <c:crosses val="autoZero"/>
        <c:auto val="1"/>
        <c:lblAlgn val="ctr"/>
        <c:lblOffset val="100"/>
        <c:noMultiLvlLbl val="0"/>
      </c:catAx>
      <c:valAx>
        <c:axId val="152416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8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2100</c:v>
                </c:pt>
                <c:pt idx="2">
                  <c:v>3839956.4200000004</c:v>
                </c:pt>
                <c:pt idx="3">
                  <c:v>0</c:v>
                </c:pt>
                <c:pt idx="4">
                  <c:v>238061.56</c:v>
                </c:pt>
                <c:pt idx="5">
                  <c:v>26486853.500000041</c:v>
                </c:pt>
                <c:pt idx="6">
                  <c:v>44247.649999999994</c:v>
                </c:pt>
                <c:pt idx="7">
                  <c:v>2069500.1600000008</c:v>
                </c:pt>
                <c:pt idx="8">
                  <c:v>900</c:v>
                </c:pt>
                <c:pt idx="9">
                  <c:v>60557.440000000002</c:v>
                </c:pt>
                <c:pt idx="10">
                  <c:v>0</c:v>
                </c:pt>
                <c:pt idx="11">
                  <c:v>0</c:v>
                </c:pt>
                <c:pt idx="12">
                  <c:v>0</c:v>
                </c:pt>
                <c:pt idx="13">
                  <c:v>4450000</c:v>
                </c:pt>
                <c:pt idx="14">
                  <c:v>0</c:v>
                </c:pt>
                <c:pt idx="15">
                  <c:v>105203247.21999988</c:v>
                </c:pt>
                <c:pt idx="16">
                  <c:v>0</c:v>
                </c:pt>
                <c:pt idx="17">
                  <c:v>6353718.0100000007</c:v>
                </c:pt>
                <c:pt idx="18">
                  <c:v>0</c:v>
                </c:pt>
                <c:pt idx="19">
                  <c:v>0</c:v>
                </c:pt>
              </c:numCache>
            </c:numRef>
          </c:val>
          <c:extLst>
            <c:ext xmlns:c16="http://schemas.microsoft.com/office/drawing/2014/chart" uri="{C3380CC4-5D6E-409C-BE32-E72D297353CC}">
              <c16:uniqueId val="{00000000-81FC-4D8C-A149-ED708A5FCC99}"/>
            </c:ext>
          </c:extLst>
        </c:ser>
        <c:dLbls>
          <c:showLegendKey val="0"/>
          <c:showVal val="0"/>
          <c:showCatName val="0"/>
          <c:showSerName val="0"/>
          <c:showPercent val="0"/>
          <c:showBubbleSize val="0"/>
        </c:dLbls>
        <c:gapWidth val="219"/>
        <c:overlap val="-27"/>
        <c:axId val="1324720415"/>
        <c:axId val="1324718751"/>
      </c:barChart>
      <c:catAx>
        <c:axId val="1324720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18751"/>
        <c:crosses val="autoZero"/>
        <c:auto val="1"/>
        <c:lblAlgn val="ctr"/>
        <c:lblOffset val="100"/>
        <c:noMultiLvlLbl val="0"/>
      </c:catAx>
      <c:valAx>
        <c:axId val="1324718751"/>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204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25/05/2021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25/05/2021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24</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29</a:t>
            </a:fld>
            <a:endParaRPr lang="it-IT" dirty="0"/>
          </a:p>
        </p:txBody>
      </p:sp>
    </p:spTree>
    <p:extLst>
      <p:ext uri="{BB962C8B-B14F-4D97-AF65-F5344CB8AC3E}">
        <p14:creationId xmlns:p14="http://schemas.microsoft.com/office/powerpoint/2010/main" val="66988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30</a:t>
            </a:fld>
            <a:endParaRPr lang="it-IT" dirty="0"/>
          </a:p>
        </p:txBody>
      </p:sp>
    </p:spTree>
    <p:extLst>
      <p:ext uri="{BB962C8B-B14F-4D97-AF65-F5344CB8AC3E}">
        <p14:creationId xmlns:p14="http://schemas.microsoft.com/office/powerpoint/2010/main" val="50526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31</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32</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33</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6</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7</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16</a:t>
            </a:fld>
            <a:endParaRPr lang="it-IT" dirty="0"/>
          </a:p>
        </p:txBody>
      </p:sp>
    </p:spTree>
    <p:extLst>
      <p:ext uri="{BB962C8B-B14F-4D97-AF65-F5344CB8AC3E}">
        <p14:creationId xmlns:p14="http://schemas.microsoft.com/office/powerpoint/2010/main" val="321437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17</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20</a:t>
            </a:fld>
            <a:endParaRPr lang="it-IT" dirty="0"/>
          </a:p>
        </p:txBody>
      </p:sp>
    </p:spTree>
    <p:extLst>
      <p:ext uri="{BB962C8B-B14F-4D97-AF65-F5344CB8AC3E}">
        <p14:creationId xmlns:p14="http://schemas.microsoft.com/office/powerpoint/2010/main" val="57511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21</a:t>
            </a:fld>
            <a:endParaRPr lang="it-IT" dirty="0"/>
          </a:p>
        </p:txBody>
      </p:sp>
    </p:spTree>
    <p:extLst>
      <p:ext uri="{BB962C8B-B14F-4D97-AF65-F5344CB8AC3E}">
        <p14:creationId xmlns:p14="http://schemas.microsoft.com/office/powerpoint/2010/main" val="74060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23</a:t>
            </a:fld>
            <a:endParaRPr lang="it-IT" dirty="0"/>
          </a:p>
        </p:txBody>
      </p:sp>
    </p:spTree>
    <p:extLst>
      <p:ext uri="{BB962C8B-B14F-4D97-AF65-F5344CB8AC3E}">
        <p14:creationId xmlns:p14="http://schemas.microsoft.com/office/powerpoint/2010/main" val="1985943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25/05/2021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25/05/2021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25/05/2021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25/05/2021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25/05/2021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25/05/2021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25/05/2021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25/05/2021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25/05/2021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25/05/2021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pPr algn="just"/>
            <a:r>
              <a:rPr lang="it-IT" sz="2000" dirty="0"/>
              <a:t>E’ interessante notare come la durata media prevista all’avvio dei progetti cala nel corso degli anni, più che dimezzatasi tra il 2014 e il 2020</a:t>
            </a:r>
          </a:p>
          <a:p>
            <a:pPr algn="just"/>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pPr algn="just"/>
            <a:r>
              <a:rPr lang="it-IT" dirty="0"/>
              <a:t>Associando a ogni progetto l’anno di avvio e lo stato di avanzamento del progetto al 31/12/2020, è possibile ottenere informazioni riguardo all’evoluzione temporale dello stato di successo </a:t>
            </a:r>
          </a:p>
          <a:p>
            <a:pPr algn="just"/>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sulla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pPr algn="just"/>
            <a:r>
              <a:rPr lang="it-IT" sz="2000" dirty="0"/>
              <a:t>Escludendo il dato particolare del 2014, risulta che il tasso di successo non rimane constante, ma cala con il tempo, rendendo evidente che i progetti più «efficienti» sono quelli avviati nel biennio 2015-2016</a:t>
            </a:r>
          </a:p>
          <a:p>
            <a:pPr algn="just"/>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648506795"/>
              </p:ext>
            </p:extLst>
          </p:nvPr>
        </p:nvGraphicFramePr>
        <p:xfrm>
          <a:off x="6072866" y="1958291"/>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pPr algn="just"/>
            <a:r>
              <a:rPr lang="it-IT" sz="2000" dirty="0"/>
              <a:t>Studiando la distribuzione dei finanziamenti nel corso del tempo, emerge un picco in corrispondenza del biennio 2017-2018 </a:t>
            </a:r>
          </a:p>
          <a:p>
            <a:pPr algn="just"/>
            <a:r>
              <a:rPr lang="it-IT" sz="2000" dirty="0"/>
              <a:t>Ci si potrebbe chiedere se questo dato è dovuto all’aumento del numero dei progetti avviati in quel periodo</a:t>
            </a:r>
          </a:p>
          <a:p>
            <a:pPr algn="just"/>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Relazione tra durata media e finanziamento</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pPr algn="just"/>
            <a:r>
              <a:rPr lang="it-IT" sz="1750" dirty="0"/>
              <a:t>Se il finanziamento totale in un anno fosse legato prevalentemente al numero dei progetti avviati, ci si aspetterebbe di avere un finanziamento medio per progetto costante, cosa che effettivamente emerge dai dati</a:t>
            </a:r>
          </a:p>
          <a:p>
            <a:pPr algn="just"/>
            <a:r>
              <a:rPr lang="it-IT" sz="1750" dirty="0"/>
              <a:t>Una ulteriore domanda spontanea che può sorgere è la relazione tra la durata dei progetti e il finanziamento medio: al diminuire della durata, diminuisce anche il finanziamento?</a:t>
            </a:r>
          </a:p>
          <a:p>
            <a:pPr algn="just"/>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7" name="Segnaposto contenuto 6">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2077997717"/>
              </p:ext>
            </p:extLst>
          </p:nvPr>
        </p:nvGraphicFramePr>
        <p:xfrm>
          <a:off x="6551612" y="2056383"/>
          <a:ext cx="5519463" cy="42529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E5E15-CEFA-4B56-B7EE-46B38774284F}"/>
              </a:ext>
            </a:extLst>
          </p:cNvPr>
          <p:cNvSpPr>
            <a:spLocks noGrp="1"/>
          </p:cNvSpPr>
          <p:nvPr>
            <p:ph type="title"/>
          </p:nvPr>
        </p:nvSpPr>
        <p:spPr/>
        <p:txBody>
          <a:bodyPr>
            <a:normAutofit/>
          </a:bodyPr>
          <a:lstStyle/>
          <a:p>
            <a:r>
              <a:rPr lang="it-IT" sz="2800" dirty="0"/>
              <a:t>Analisi IoT</a:t>
            </a:r>
          </a:p>
        </p:txBody>
      </p:sp>
      <p:sp>
        <p:nvSpPr>
          <p:cNvPr id="5" name="Segnaposto contenuto 4">
            <a:extLst>
              <a:ext uri="{FF2B5EF4-FFF2-40B4-BE49-F238E27FC236}">
                <a16:creationId xmlns:a16="http://schemas.microsoft.com/office/drawing/2014/main" id="{3E1CCAA6-0D55-4B29-8506-B28A502E9E52}"/>
              </a:ext>
            </a:extLst>
          </p:cNvPr>
          <p:cNvSpPr>
            <a:spLocks noGrp="1"/>
          </p:cNvSpPr>
          <p:nvPr>
            <p:ph idx="1"/>
          </p:nvPr>
        </p:nvSpPr>
        <p:spPr/>
        <p:txBody>
          <a:bodyPr/>
          <a:lstStyle/>
          <a:p>
            <a:pPr marL="0" indent="0">
              <a:buNone/>
            </a:pPr>
            <a:r>
              <a:rPr lang="it-IT" dirty="0"/>
              <a:t>L’analisi sulla restrizione IoT ha mostrato gli stessi risultati qualitativi forniti dallo studio dell’insieme Integrazione orizzontale e verticale, che lo contiene, non aggiungendo di fatto informazioni aggiuntive </a:t>
            </a:r>
          </a:p>
        </p:txBody>
      </p:sp>
    </p:spTree>
    <p:extLst>
      <p:ext uri="{BB962C8B-B14F-4D97-AF65-F5344CB8AC3E}">
        <p14:creationId xmlns:p14="http://schemas.microsoft.com/office/powerpoint/2010/main" val="410546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IOT</a:t>
            </a:r>
          </a:p>
        </p:txBody>
      </p:sp>
    </p:spTree>
    <p:extLst>
      <p:ext uri="{BB962C8B-B14F-4D97-AF65-F5344CB8AC3E}">
        <p14:creationId xmlns:p14="http://schemas.microsoft.com/office/powerpoint/2010/main" val="24377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260669A4-210E-AA4E-8F87-9B4E51946B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867753"/>
            <a:ext cx="8208912" cy="484325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550796" y="2132856"/>
            <a:ext cx="2088232" cy="2380856"/>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sull'IOT è «</a:t>
            </a:r>
            <a:r>
              <a:rPr lang="it-IT" i="1" dirty="0"/>
              <a:t>Ricerca, sviluppo tecnologico ed innovazione» </a:t>
            </a:r>
            <a:r>
              <a:rPr lang="it-IT" dirty="0"/>
              <a:t>con un totale di 1540 progetti. </a:t>
            </a:r>
            <a:endParaRPr lang="it-IT" b="0" i="0" dirty="0">
              <a:effectLst/>
            </a:endParaRPr>
          </a:p>
        </p:txBody>
      </p:sp>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3175E05-FBB5-7242-B01F-FBDF478FE5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1844824"/>
            <a:ext cx="8424948" cy="4970719"/>
          </a:xfrm>
          <a:prstGeom prst="rect">
            <a:avLst/>
          </a:prstGeom>
          <a:noFill/>
        </p:spPr>
      </p:pic>
      <p:sp>
        <p:nvSpPr>
          <p:cNvPr id="4" name="CasellaDiTesto 3">
            <a:extLst>
              <a:ext uri="{FF2B5EF4-FFF2-40B4-BE49-F238E27FC236}">
                <a16:creationId xmlns:a16="http://schemas.microsoft.com/office/drawing/2014/main" id="{BCCBDEA2-885E-424A-8D4F-B4579E0A404C}"/>
              </a:ext>
            </a:extLst>
          </p:cNvPr>
          <p:cNvSpPr txBox="1"/>
          <p:nvPr/>
        </p:nvSpPr>
        <p:spPr>
          <a:xfrm>
            <a:off x="9190756" y="1988840"/>
            <a:ext cx="2808312" cy="3139321"/>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Infrastrutture per le telecomunicazioni e tecnologie informatiche»</a:t>
            </a:r>
            <a:endParaRPr lang="it-IT" dirty="0"/>
          </a:p>
        </p:txBody>
      </p:sp>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14D0BE08-6048-BF42-A590-60E1A906C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868" y="1916832"/>
            <a:ext cx="8036034" cy="474126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096344" cy="1796277"/>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a:xfrm>
            <a:off x="1522413" y="1988840"/>
            <a:ext cx="10188623" cy="4824536"/>
          </a:xfrm>
        </p:spPr>
        <p:txBody>
          <a:bodyPr>
            <a:normAutofit/>
          </a:bodyPr>
          <a:lstStyle/>
          <a:p>
            <a:pPr marL="0" indent="0" algn="just">
              <a:buNone/>
            </a:pPr>
            <a:r>
              <a:rPr lang="it-IT" sz="1400" dirty="0"/>
              <a:t>Il lavoro è stato svolto secondo i seguenti passaggi:</a:t>
            </a:r>
          </a:p>
          <a:p>
            <a:pPr marL="342900" indent="-342900" algn="just">
              <a:buFont typeface="+mj-lt"/>
              <a:buAutoNum type="arabicPeriod"/>
            </a:pPr>
            <a:r>
              <a:rPr lang="it-IT" sz="1400" dirty="0"/>
              <a:t>Download dei file Progetti, Soggetti e Localizzazioni dalla banca dati di </a:t>
            </a:r>
            <a:r>
              <a:rPr lang="it-IT" sz="1400" dirty="0" err="1"/>
              <a:t>OpenCoesione</a:t>
            </a:r>
            <a:r>
              <a:rPr lang="it-IT" sz="1400" dirty="0"/>
              <a:t> e successiva decompressione.</a:t>
            </a:r>
          </a:p>
          <a:p>
            <a:pPr marL="342900" indent="-342900" algn="just">
              <a:buFont typeface="+mj-lt"/>
              <a:buAutoNum type="arabicPeriod"/>
            </a:pPr>
            <a:r>
              <a:rPr lang="it-IT" sz="1400" dirty="0"/>
              <a:t>Filtraggio del file Progetti, utilizzando Excel, sul campo OC_COD_CICLO affinché vengano considerate solo le righe dove il valore è uguale a 2 (corrispondente al periodo 2014-2020).</a:t>
            </a:r>
          </a:p>
          <a:p>
            <a:pPr marL="342900" indent="-342900" algn="just">
              <a:buFont typeface="+mj-lt"/>
              <a:buAutoNum type="arabicPeriod"/>
            </a:pPr>
            <a:r>
              <a:rPr lang="it-IT" sz="1400" dirty="0"/>
              <a:t>Filtraggio del file Progetti, utilizzando Excel, sul campo OC_COD_TEMA_SINTETICO affinché vengano considerate solo le righe dove il valore è diverso da 1 (corrispondente al tema sintetico ‘’Ricerca e innovazione’’); i due passaggi precedenti hanno ridotto il numero di righe del file Progetti da circa 1.000.000 a circa 300.000 .</a:t>
            </a:r>
          </a:p>
          <a:p>
            <a:pPr marL="342900" indent="-342900" algn="just">
              <a:buFont typeface="+mj-lt"/>
              <a:buAutoNum type="arabicPeriod"/>
            </a:pPr>
            <a:r>
              <a:rPr lang="it-IT" sz="1400" dirty="0"/>
              <a:t>Passaggio in input del file così ottenuto ad un algoritmo MATLAB realizzato per eseguire un ulteriore filtraggio tramite la ricerca all’interno dei campi OC_TITOLO_PROGETTO, OC_SINTESI_PROGETTO, CUP_DESCR_SETTORE, OC_TEMA_SINTETICO di una serie di parole chiave prescelte; questa operazione viene eseguita due volte con due diversi insiemi di parole chiave i cui risultati saranno due file </a:t>
            </a:r>
            <a:r>
              <a:rPr lang="it-IT" sz="1400" i="1" dirty="0"/>
              <a:t>.</a:t>
            </a:r>
            <a:r>
              <a:rPr lang="it-IT" sz="1400" i="1" dirty="0" err="1"/>
              <a:t>csv</a:t>
            </a:r>
            <a:r>
              <a:rPr lang="it-IT" sz="1400" i="1" dirty="0"/>
              <a:t> </a:t>
            </a:r>
            <a:r>
              <a:rPr lang="it-IT" sz="1400" dirty="0"/>
              <a:t>contenenti i soli progetti attinenti alle aree dell’integrazione orizzontale/verticale e dell’Internet of </a:t>
            </a:r>
            <a:r>
              <a:rPr lang="it-IT" sz="1400" dirty="0" err="1"/>
              <a:t>Things</a:t>
            </a:r>
            <a:r>
              <a:rPr lang="it-IT" sz="14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marL="342900" indent="-342900" algn="just">
              <a:buFont typeface="+mj-lt"/>
              <a:buAutoNum type="arabicPeriod"/>
            </a:pPr>
            <a:r>
              <a:rPr lang="it-IT" sz="1400" dirty="0"/>
              <a:t>Combinazione del file Progetto, utilizzando Excel, rispettivamente ai file Localizzazione e Soggetti al fine di affiancare i dati dei progetti di interesse a quelli delle localizzazioni o dei soggetti corrispondenti in un unico file </a:t>
            </a:r>
            <a:r>
              <a:rPr lang="it-IT" sz="1400" i="1" dirty="0"/>
              <a:t>.</a:t>
            </a:r>
            <a:r>
              <a:rPr lang="it-IT" sz="1400" i="1" dirty="0" err="1"/>
              <a:t>xslx</a:t>
            </a:r>
            <a:r>
              <a:rPr lang="it-IT" sz="1400" i="1" dirty="0"/>
              <a:t> </a:t>
            </a:r>
            <a:r>
              <a:rPr lang="it-IT" sz="1400" dirty="0"/>
              <a:t>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sulla Integrazione Verticale e Orizzontale</a:t>
            </a:r>
          </a:p>
        </p:txBody>
      </p:sp>
    </p:spTree>
    <p:extLst>
      <p:ext uri="{BB962C8B-B14F-4D97-AF65-F5344CB8AC3E}">
        <p14:creationId xmlns:p14="http://schemas.microsoft.com/office/powerpoint/2010/main" val="17782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163CB88C-AE36-EE43-ACF4-C80821EE5C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8761" y="1844824"/>
            <a:ext cx="8064896" cy="475828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226152" y="2289048"/>
            <a:ext cx="2521497" cy="4187952"/>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è «</a:t>
            </a:r>
            <a:r>
              <a:rPr lang="it-IT" i="1" dirty="0"/>
              <a:t>Ricerca, sviluppo tecnologico ed innovazione» </a:t>
            </a:r>
            <a:r>
              <a:rPr lang="it-IT" dirty="0"/>
              <a:t>con un totale di 8233 progetti. </a:t>
            </a:r>
            <a:endParaRPr lang="it-IT" b="0" i="0" dirty="0">
              <a:effectLst/>
            </a:endParaRPr>
          </a:p>
        </p:txBody>
      </p:sp>
    </p:spTree>
    <p:extLst>
      <p:ext uri="{BB962C8B-B14F-4D97-AF65-F5344CB8AC3E}">
        <p14:creationId xmlns:p14="http://schemas.microsoft.com/office/powerpoint/2010/main" val="32940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DFFA7C9-9FFB-0C40-BE0F-C6A912399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2413" y="1952677"/>
            <a:ext cx="7668343" cy="4524323"/>
          </a:xfrm>
          <a:prstGeom prst="rect">
            <a:avLst/>
          </a:prstGeom>
          <a:noFill/>
        </p:spPr>
      </p:pic>
      <p:sp>
        <p:nvSpPr>
          <p:cNvPr id="4" name="CasellaDiTesto 3">
            <a:extLst>
              <a:ext uri="{FF2B5EF4-FFF2-40B4-BE49-F238E27FC236}">
                <a16:creationId xmlns:a16="http://schemas.microsoft.com/office/drawing/2014/main" id="{E407A1F7-4C7D-514F-B318-7EBA9A980EBD}"/>
              </a:ext>
            </a:extLst>
          </p:cNvPr>
          <p:cNvSpPr txBox="1"/>
          <p:nvPr/>
        </p:nvSpPr>
        <p:spPr>
          <a:xfrm>
            <a:off x="8974732" y="1952677"/>
            <a:ext cx="2879104" cy="2585323"/>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Ricerca, sviluppo tecnologico ed innovazione»</a:t>
            </a:r>
          </a:p>
        </p:txBody>
      </p:sp>
    </p:spTree>
    <p:extLst>
      <p:ext uri="{BB962C8B-B14F-4D97-AF65-F5344CB8AC3E}">
        <p14:creationId xmlns:p14="http://schemas.microsoft.com/office/powerpoint/2010/main" val="7134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0484A9E4-7CD3-8949-8F3E-B724F0F5A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910193"/>
            <a:ext cx="7740351" cy="4566807"/>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169569" cy="2092824"/>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Ricerca, sviluppo tecnologico ed innovazione» </a:t>
            </a:r>
            <a:r>
              <a:rPr lang="it-IT" dirty="0"/>
              <a:t>con un totale di 8233 progetti</a:t>
            </a:r>
          </a:p>
        </p:txBody>
      </p:sp>
    </p:spTree>
    <p:extLst>
      <p:ext uri="{BB962C8B-B14F-4D97-AF65-F5344CB8AC3E}">
        <p14:creationId xmlns:p14="http://schemas.microsoft.com/office/powerpoint/2010/main" val="1451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C96646CA-256A-4503-983A-0D55444B36C2}"/>
              </a:ext>
            </a:extLst>
          </p:cNvPr>
          <p:cNvGraphicFramePr>
            <a:graphicFrameLocks noGrp="1"/>
          </p:cNvGraphicFramePr>
          <p:nvPr>
            <p:ph sz="half" idx="2"/>
            <p:extLst>
              <p:ext uri="{D42A27DB-BD31-4B8C-83A1-F6EECF244321}">
                <p14:modId xmlns:p14="http://schemas.microsoft.com/office/powerpoint/2010/main" val="2823813285"/>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Segnaposto contenuto 12">
            <a:extLst>
              <a:ext uri="{FF2B5EF4-FFF2-40B4-BE49-F238E27FC236}">
                <a16:creationId xmlns:a16="http://schemas.microsoft.com/office/drawing/2014/main" id="{E4AE0DC1-9607-43E3-A4FA-57B550C64F86}"/>
              </a:ext>
            </a:extLst>
          </p:cNvPr>
          <p:cNvGraphicFramePr>
            <a:graphicFrameLocks noGrp="1"/>
          </p:cNvGraphicFramePr>
          <p:nvPr>
            <p:ph sz="quarter" idx="4"/>
            <p:extLst>
              <p:ext uri="{D42A27DB-BD31-4B8C-83A1-F6EECF244321}">
                <p14:modId xmlns:p14="http://schemas.microsoft.com/office/powerpoint/2010/main" val="1207564661"/>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p:txBody>
          <a:bodyPr anchor="b">
            <a:normAutofit/>
          </a:bodyPr>
          <a:lstStyle/>
          <a:p>
            <a:r>
              <a:rPr lang="it-IT" sz="2800" dirty="0"/>
              <a:t>Analisi dei finanziamenti erogati dalle regioni a progetti relativi all’integrazione orizzontale/verticale</a:t>
            </a:r>
            <a:endParaRPr lang="en-US" sz="2800" dirty="0"/>
          </a:p>
        </p:txBody>
      </p:sp>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p:txBody>
          <a:bodyPr>
            <a:normAutofit fontScale="92500" lnSpcReduction="10000"/>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graphicFrame>
        <p:nvGraphicFramePr>
          <p:cNvPr id="9" name="Segnaposto contenuto 8">
            <a:extLst>
              <a:ext uri="{FF2B5EF4-FFF2-40B4-BE49-F238E27FC236}">
                <a16:creationId xmlns:a16="http://schemas.microsoft.com/office/drawing/2014/main" id="{B1FDE644-0003-4925-A29D-A73C8287BFFA}"/>
              </a:ext>
            </a:extLst>
          </p:cNvPr>
          <p:cNvGraphicFramePr>
            <a:graphicFrameLocks noGrp="1"/>
          </p:cNvGraphicFramePr>
          <p:nvPr>
            <p:ph idx="1"/>
            <p:extLst>
              <p:ext uri="{D42A27DB-BD31-4B8C-83A1-F6EECF244321}">
                <p14:modId xmlns:p14="http://schemas.microsoft.com/office/powerpoint/2010/main" val="373339438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F61FF183-FEED-4A78-B3BD-6431FB79C1E7}"/>
              </a:ext>
            </a:extLst>
          </p:cNvPr>
          <p:cNvGraphicFramePr>
            <a:graphicFrameLocks noGrp="1"/>
          </p:cNvGraphicFramePr>
          <p:nvPr>
            <p:ph sz="half" idx="2"/>
            <p:extLst>
              <p:ext uri="{D42A27DB-BD31-4B8C-83A1-F6EECF244321}">
                <p14:modId xmlns:p14="http://schemas.microsoft.com/office/powerpoint/2010/main" val="3289770551"/>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Segnaposto contenuto 11">
            <a:extLst>
              <a:ext uri="{FF2B5EF4-FFF2-40B4-BE49-F238E27FC236}">
                <a16:creationId xmlns:a16="http://schemas.microsoft.com/office/drawing/2014/main" id="{F2D48A7F-250F-48DF-8DF5-076349B5D37D}"/>
              </a:ext>
            </a:extLst>
          </p:cNvPr>
          <p:cNvGraphicFramePr>
            <a:graphicFrameLocks noGrp="1"/>
          </p:cNvGraphicFramePr>
          <p:nvPr>
            <p:ph sz="quarter" idx="4"/>
            <p:extLst>
              <p:ext uri="{D42A27DB-BD31-4B8C-83A1-F6EECF244321}">
                <p14:modId xmlns:p14="http://schemas.microsoft.com/office/powerpoint/2010/main" val="1985544726"/>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p:txBody>
          <a:bodyPr>
            <a:normAutofit fontScale="92500" lnSpcReduction="10000"/>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graphicFrame>
        <p:nvGraphicFramePr>
          <p:cNvPr id="7" name="Segnaposto contenuto 6">
            <a:extLst>
              <a:ext uri="{FF2B5EF4-FFF2-40B4-BE49-F238E27FC236}">
                <a16:creationId xmlns:a16="http://schemas.microsoft.com/office/drawing/2014/main" id="{42A9579B-D341-4B51-94B4-CBF811C7E109}"/>
              </a:ext>
            </a:extLst>
          </p:cNvPr>
          <p:cNvGraphicFramePr>
            <a:graphicFrameLocks noGrp="1"/>
          </p:cNvGraphicFramePr>
          <p:nvPr>
            <p:ph idx="1"/>
            <p:extLst>
              <p:ext uri="{D42A27DB-BD31-4B8C-83A1-F6EECF244321}">
                <p14:modId xmlns:p14="http://schemas.microsoft.com/office/powerpoint/2010/main" val="97702147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5F53462-FEDB-4596-80CD-98DD45DA9683}"/>
              </a:ext>
            </a:extLst>
          </p:cNvPr>
          <p:cNvSpPr txBox="1"/>
          <p:nvPr/>
        </p:nvSpPr>
        <p:spPr>
          <a:xfrm>
            <a:off x="1413892" y="1229951"/>
            <a:ext cx="5472608" cy="5270674"/>
          </a:xfrm>
          <a:prstGeom prst="rect">
            <a:avLst/>
          </a:prstGeom>
          <a:noFill/>
        </p:spPr>
        <p:txBody>
          <a:bodyPr wrap="square" rtlCol="0">
            <a:spAutoFit/>
          </a:bodyPr>
          <a:lstStyle/>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Estrazione dati e criteri di filtraggio</a:t>
            </a:r>
          </a:p>
          <a:p>
            <a:pPr marL="36195" indent="71755">
              <a:lnSpc>
                <a:spcPts val="1400"/>
              </a:lnSpc>
              <a:spcBef>
                <a:spcPts val="700"/>
              </a:spcBef>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t =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readtable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('progetti_300k.xlsx');</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FACTORY", "SMART", "CONNECTIVITY","CONNETTIVITÃ"];</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"DIGITAL","TECH","4.0","TECHNICIANS",...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"INNOVATION","CONNECTIVITY.INTERACT","DIGITAL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FACTORY"," SVILUPPO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TECNOLOGICO","INNOVAZIONE","innovazione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"INTEGRAZIONE",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"CONNECTIVITY","CONNETTIVITÃ","CYBERSECURITY"...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"ROBOTICS", "AUGMENTED REALITY", "SIMULATION", "CLOUD COMPUTING","ADDITIVE MANUFACTORING"...</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DATA","ANALYTICS","CLOUD","DIGITAL","internet","web","</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iot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"digital", "tech", "4.0", "technicians","innovation","</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connectivity.interact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digital</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processes</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factory</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","sviluppo tecnologico"...</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innovazione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smart","connectivity</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connettivitã</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cybersecurity","robotics","augmented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reality"...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simulation","cloud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computing","additive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manufactoring</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clouddigital</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[r, c] = size(t);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tSetacciata</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table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5" name="CasellaDiTesto 4">
            <a:extLst>
              <a:ext uri="{FF2B5EF4-FFF2-40B4-BE49-F238E27FC236}">
                <a16:creationId xmlns:a16="http://schemas.microsoft.com/office/drawing/2014/main" id="{D383F940-6358-4902-A2BD-8CB83121DADC}"/>
              </a:ext>
            </a:extLst>
          </p:cNvPr>
          <p:cNvSpPr txBox="1"/>
          <p:nvPr/>
        </p:nvSpPr>
        <p:spPr>
          <a:xfrm>
            <a:off x="7318548" y="332656"/>
            <a:ext cx="4680520" cy="6186309"/>
          </a:xfrm>
          <a:prstGeom prst="rect">
            <a:avLst/>
          </a:prstGeom>
          <a:noFill/>
        </p:spPr>
        <p:txBody>
          <a:bodyPr wrap="square" rtlCol="0">
            <a:spAutoFit/>
          </a:bodyPr>
          <a:lstStyle/>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Setaccio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for i = 1:r</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(i,:).OC_TITOLO_PROGETTO);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(i,:).OC_SINTESI_PROGETTO);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(i,:).CUP_DESCR_SETTORE);</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(i,:).OC_TEMA_SINTETICO);</a:t>
            </a:r>
          </a:p>
          <a:p>
            <a:pPr marL="36195" indent="71755">
              <a:lnSpc>
                <a:spcPts val="1400"/>
              </a:lnSpc>
            </a:pPr>
            <a:r>
              <a:rPr lang="it-IT" sz="1050" dirty="0">
                <a:latin typeface="Consolas" panose="020B0609020204030204" pitchFamily="49" charset="0"/>
                <a:cs typeface="Times New Roman" panose="02020603050405020304" pitchFamily="18" charset="0"/>
              </a:rPr>
              <a:t>    flag =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if</a:t>
            </a:r>
            <a:r>
              <a:rPr lang="it-IT" sz="1050" dirty="0">
                <a:latin typeface="Consolas" panose="020B0609020204030204" pitchFamily="49" charset="0"/>
                <a:cs typeface="Times New Roman" panose="02020603050405020304" pitchFamily="18" charset="0"/>
              </a:rPr>
              <a:t> (flag==1)</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(i,:) = t(i,:);</a:t>
            </a:r>
          </a:p>
          <a:p>
            <a:pPr marL="36195" indent="71755">
              <a:lnSpc>
                <a:spcPts val="1400"/>
              </a:lnSpc>
            </a:pPr>
            <a:r>
              <a:rPr lang="it-IT" sz="1050" dirty="0">
                <a:latin typeface="Consolas" panose="020B0609020204030204" pitchFamily="49" charset="0"/>
                <a:cs typeface="Times New Roman" panose="02020603050405020304" pitchFamily="18" charset="0"/>
              </a:rPr>
              <a:t>    end</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spcAft>
                <a:spcPts val="700"/>
              </a:spcAft>
            </a:pPr>
            <a:r>
              <a:rPr lang="it-IT" sz="1050" dirty="0">
                <a:latin typeface="Consolas" panose="020B0609020204030204" pitchFamily="49" charset="0"/>
                <a:cs typeface="Times New Roman" panose="02020603050405020304" pitchFamily="18" charset="0"/>
              </a:rPr>
              <a:t> </a:t>
            </a: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Operazioni di salvataggio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 Prima elimino tutte le righe vuote </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sortrows</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,'OC_FINANZ_TOT_PUB_NETTO','</a:t>
            </a:r>
            <a:r>
              <a:rPr lang="it-IT" sz="1050" dirty="0" err="1">
                <a:latin typeface="Consolas" panose="020B0609020204030204" pitchFamily="49" charset="0"/>
                <a:cs typeface="Times New Roman" panose="02020603050405020304" pitchFamily="18" charset="0"/>
              </a:rPr>
              <a:t>descend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err="1">
                <a:latin typeface="Consolas" panose="020B0609020204030204" pitchFamily="49" charset="0"/>
                <a:cs typeface="Times New Roman" panose="02020603050405020304" pitchFamily="18" charset="0"/>
              </a:rPr>
              <a:t>while</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,{'OC_FINANZ_TOT_PUB_NETTO'}} ~= 0)</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è l'indice della prima riga vuota</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salvo i dati in un file </a:t>
            </a:r>
          </a:p>
          <a:p>
            <a:pPr marL="36195" indent="71755">
              <a:lnSpc>
                <a:spcPts val="1400"/>
              </a:lnSpc>
              <a:spcAft>
                <a:spcPts val="700"/>
              </a:spcAft>
            </a:pPr>
            <a:r>
              <a:rPr lang="it-IT" sz="1050" dirty="0" err="1">
                <a:latin typeface="Consolas" panose="020B0609020204030204" pitchFamily="49" charset="0"/>
                <a:cs typeface="Times New Roman" panose="02020603050405020304" pitchFamily="18" charset="0"/>
              </a:rPr>
              <a:t>writetable</a:t>
            </a:r>
            <a:r>
              <a:rPr lang="it-IT" sz="1050" dirty="0">
                <a:latin typeface="Consolas" panose="020B0609020204030204" pitchFamily="49" charset="0"/>
                <a:cs typeface="Times New Roman" panose="02020603050405020304" pitchFamily="18" charset="0"/>
              </a:rPr>
              <a:t>(tSetacciata,"progettiSetaccio2","FileType","spreadsheet")</a:t>
            </a:r>
          </a:p>
        </p:txBody>
      </p:sp>
      <p:sp>
        <p:nvSpPr>
          <p:cNvPr id="7" name="CasellaDiTesto 6">
            <a:extLst>
              <a:ext uri="{FF2B5EF4-FFF2-40B4-BE49-F238E27FC236}">
                <a16:creationId xmlns:a16="http://schemas.microsoft.com/office/drawing/2014/main" id="{BB96938A-1790-445E-9C1F-CD91C5B87334}"/>
              </a:ext>
            </a:extLst>
          </p:cNvPr>
          <p:cNvSpPr txBox="1"/>
          <p:nvPr/>
        </p:nvSpPr>
        <p:spPr>
          <a:xfrm>
            <a:off x="1390661" y="188640"/>
            <a:ext cx="5328592" cy="757130"/>
          </a:xfrm>
          <a:prstGeom prst="rect">
            <a:avLst/>
          </a:prstGeom>
          <a:noFill/>
        </p:spPr>
        <p:txBody>
          <a:bodyPr wrap="square" rtlCol="0">
            <a:spAutoFit/>
          </a:bodyPr>
          <a:lstStyle/>
          <a:p>
            <a:pPr>
              <a:lnSpc>
                <a:spcPct val="90000"/>
              </a:lnSpc>
              <a:spcBef>
                <a:spcPct val="0"/>
              </a:spcBef>
            </a:pPr>
            <a:r>
              <a:rPr lang="it-IT" sz="2400" dirty="0">
                <a:solidFill>
                  <a:schemeClr val="accent1">
                    <a:lumMod val="50000"/>
                  </a:schemeClr>
                </a:solidFill>
                <a:latin typeface="+mj-lt"/>
                <a:ea typeface="+mj-ea"/>
                <a:cs typeface="+mj-cs"/>
              </a:rPr>
              <a:t>CODICE MATLAB PER IL FILTRAGGIO DEI FILE EXCEL</a:t>
            </a:r>
          </a:p>
        </p:txBody>
      </p:sp>
    </p:spTree>
    <p:extLst>
      <p:ext uri="{BB962C8B-B14F-4D97-AF65-F5344CB8AC3E}">
        <p14:creationId xmlns:p14="http://schemas.microsoft.com/office/powerpoint/2010/main" val="22684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a:t>Analisi del ruolo assunto dai vari soggetti nei progetti relativi all’integrazione orizzontale/verticale</a:t>
            </a:r>
            <a:endParaRPr lang="it-IT" dirty="0"/>
          </a:p>
        </p:txBody>
      </p:sp>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a:t>Al contrario della forma giuridica che risulta fortemente non omogenea, il ruolo dei vari soggetti nei diversi progetti è maggiormente bilanciato in quanto quello dell’attuatore del progetto è meno consistente.</a:t>
            </a:r>
            <a:endParaRPr lang="it-IT" sz="2000" dirty="0"/>
          </a:p>
        </p:txBody>
      </p:sp>
      <p:pic>
        <p:nvPicPr>
          <p:cNvPr id="7" name="Immagine 6">
            <a:extLst>
              <a:ext uri="{FF2B5EF4-FFF2-40B4-BE49-F238E27FC236}">
                <a16:creationId xmlns:a16="http://schemas.microsoft.com/office/drawing/2014/main" id="{A464B4A2-41F0-4652-9EB4-443052583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420" y="1988840"/>
            <a:ext cx="6330465" cy="3888432"/>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189409"/>
          </a:xfrm>
        </p:spPr>
        <p:txBody>
          <a:bodyPr rtlCol="0"/>
          <a:lstStyle/>
          <a:p>
            <a:pPr rtl="0"/>
            <a:r>
              <a:rPr lang="it-IT" sz="3200" dirty="0"/>
              <a:t>Analisi del ruolo assunto dai vari soggetti nei progetti relativi all’IoT (Internet of </a:t>
            </a:r>
            <a:r>
              <a:rPr lang="it-IT" sz="3200" dirty="0" err="1"/>
              <a:t>Things</a:t>
            </a:r>
            <a:r>
              <a:rPr lang="it-IT" sz="3200" dirty="0"/>
              <a:t>)</a:t>
            </a:r>
          </a:p>
        </p:txBody>
      </p:sp>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pic>
        <p:nvPicPr>
          <p:cNvPr id="8" name="Segnaposto contenuto 7">
            <a:extLst>
              <a:ext uri="{FF2B5EF4-FFF2-40B4-BE49-F238E27FC236}">
                <a16:creationId xmlns:a16="http://schemas.microsoft.com/office/drawing/2014/main" id="{C2327F20-FA19-4442-B256-3E224D2064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7038" y="3028483"/>
            <a:ext cx="6138763" cy="3861048"/>
          </a:xfr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3C0ECE6-A843-4EEB-925A-02F6F29876D4}"/>
              </a:ext>
            </a:extLst>
          </p:cNvPr>
          <p:cNvSpPr>
            <a:spLocks noGrp="1"/>
          </p:cNvSpPr>
          <p:nvPr>
            <p:ph type="title"/>
          </p:nvPr>
        </p:nvSpPr>
        <p:spPr/>
        <p:txBody>
          <a:bodyPr/>
          <a:lstStyle/>
          <a:p>
            <a:r>
              <a:rPr lang="it-IT" dirty="0"/>
              <a:t>Considerazioni finali</a:t>
            </a:r>
          </a:p>
        </p:txBody>
      </p:sp>
      <p:sp>
        <p:nvSpPr>
          <p:cNvPr id="6" name="Segnaposto contenuto 5">
            <a:extLst>
              <a:ext uri="{FF2B5EF4-FFF2-40B4-BE49-F238E27FC236}">
                <a16:creationId xmlns:a16="http://schemas.microsoft.com/office/drawing/2014/main" id="{17D79608-EE98-4B47-AEB1-CB0B5725EA40}"/>
              </a:ext>
            </a:extLst>
          </p:cNvPr>
          <p:cNvSpPr>
            <a:spLocks noGrp="1"/>
          </p:cNvSpPr>
          <p:nvPr>
            <p:ph idx="1"/>
          </p:nvPr>
        </p:nvSpPr>
        <p:spPr/>
        <p:txBody>
          <a:bodyPr/>
          <a:lstStyle/>
          <a:p>
            <a:pPr algn="just"/>
            <a:r>
              <a:rPr lang="it-IT" dirty="0"/>
              <a:t>Essendo l’ambito di analisi di dominio vasto e di difficile definizione, si è dimostrato impossibile elaborare un filtraggio che riducesse in maniera significativa il numero di progetti a un insieme di cardinalità trattabile ai fini di un’analisi approfondita dei singoli.</a:t>
            </a:r>
          </a:p>
          <a:p>
            <a:pPr algn="just"/>
            <a:r>
              <a:rPr lang="it-IT" dirty="0"/>
              <a:t>Quindi abbiamo adottato un approccio che osservasse l’insieme di progetti da un punto di vista macroscopico, in modo da poter ricavare informazioni concernenti i trend temporali e le distribuzioni geografiche e settoriali.</a:t>
            </a:r>
          </a:p>
          <a:p>
            <a:endParaRPr lang="it-IT" dirty="0"/>
          </a:p>
        </p:txBody>
      </p:sp>
    </p:spTree>
    <p:extLst>
      <p:ext uri="{BB962C8B-B14F-4D97-AF65-F5344CB8AC3E}">
        <p14:creationId xmlns:p14="http://schemas.microsoft.com/office/powerpoint/2010/main" val="90772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78429-76F8-4CA5-B83C-0F894F59D35C}"/>
              </a:ext>
            </a:extLst>
          </p:cNvPr>
          <p:cNvSpPr>
            <a:spLocks noGrp="1"/>
          </p:cNvSpPr>
          <p:nvPr>
            <p:ph type="title"/>
          </p:nvPr>
        </p:nvSpPr>
        <p:spPr/>
        <p:txBody>
          <a:bodyPr>
            <a:normAutofit/>
          </a:bodyPr>
          <a:lstStyle/>
          <a:p>
            <a:r>
              <a:rPr lang="it-IT" sz="2000" dirty="0"/>
              <a:t>FUNZIONE SETACCIO</a:t>
            </a:r>
          </a:p>
        </p:txBody>
      </p:sp>
      <p:sp>
        <p:nvSpPr>
          <p:cNvPr id="3" name="Segnaposto contenuto 2">
            <a:extLst>
              <a:ext uri="{FF2B5EF4-FFF2-40B4-BE49-F238E27FC236}">
                <a16:creationId xmlns:a16="http://schemas.microsoft.com/office/drawing/2014/main" id="{0A152BD4-13AF-4E12-88E2-53047D92D75B}"/>
              </a:ext>
            </a:extLst>
          </p:cNvPr>
          <p:cNvSpPr>
            <a:spLocks noGrp="1"/>
          </p:cNvSpPr>
          <p:nvPr>
            <p:ph idx="1"/>
          </p:nvPr>
        </p:nvSpPr>
        <p:spPr/>
        <p:txBody>
          <a:bodyPr>
            <a:normAutofit/>
          </a:bodyPr>
          <a:lstStyle/>
          <a:p>
            <a:pPr marL="0" indent="0">
              <a:buNone/>
            </a:pPr>
            <a:r>
              <a:rPr lang="it-IT" sz="1400" b="0" i="0" u="none" strike="noStrike" baseline="0" dirty="0" err="1">
                <a:latin typeface="Consolas" panose="020B0609020204030204" pitchFamily="49" charset="0"/>
              </a:rPr>
              <a:t>function</a:t>
            </a:r>
            <a:r>
              <a:rPr lang="it-IT" sz="1400" b="0" i="0" u="none" strike="noStrike" baseline="0" dirty="0">
                <a:latin typeface="Consolas" panose="020B0609020204030204" pitchFamily="49" charset="0"/>
              </a:rPr>
              <a:t> Flag = setaccio(filter, text)</a:t>
            </a:r>
          </a:p>
          <a:p>
            <a:pPr marL="0" indent="0">
              <a:buNone/>
            </a:pPr>
            <a:r>
              <a:rPr lang="it-IT" sz="1400" b="0" i="0" u="none" strike="noStrike" baseline="0" dirty="0">
                <a:latin typeface="Consolas" panose="020B0609020204030204" pitchFamily="49" charset="0"/>
              </a:rPr>
              <a:t>% Dato il testo e le parole da individuare, </a:t>
            </a:r>
            <a:r>
              <a:rPr lang="it-IT" sz="1400" b="0" i="0" u="none" strike="noStrike" baseline="0" dirty="0" err="1">
                <a:latin typeface="Consolas" panose="020B0609020204030204" pitchFamily="49" charset="0"/>
              </a:rPr>
              <a:t>restiuisco</a:t>
            </a:r>
            <a:r>
              <a:rPr lang="it-IT" sz="1400" b="0" i="0" u="none" strike="noStrike" baseline="0" dirty="0">
                <a:latin typeface="Consolas" panose="020B0609020204030204" pitchFamily="49" charset="0"/>
              </a:rPr>
              <a:t> TRUE se  il testo</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contiente</a:t>
            </a:r>
            <a:r>
              <a:rPr lang="it-IT" sz="1400" b="0" i="0" u="none" strike="noStrike" baseline="0" dirty="0">
                <a:latin typeface="Consolas" panose="020B0609020204030204" pitchFamily="49" charset="0"/>
              </a:rPr>
              <a:t> almeno una delle parole in filter, </a:t>
            </a:r>
            <a:r>
              <a:rPr lang="it-IT" sz="1400" b="0" i="0" u="none" strike="noStrike" baseline="0" dirty="0" err="1">
                <a:latin typeface="Consolas" panose="020B0609020204030204" pitchFamily="49" charset="0"/>
              </a:rPr>
              <a:t>altrimento</a:t>
            </a:r>
            <a:r>
              <a:rPr lang="it-IT" sz="1400" b="0" i="0" u="none" strike="noStrike" baseline="0" dirty="0">
                <a:latin typeface="Consolas" panose="020B0609020204030204" pitchFamily="49" charset="0"/>
              </a:rPr>
              <a:t> restituisco FALSE</a:t>
            </a:r>
          </a:p>
          <a:p>
            <a:pPr marL="0" indent="0">
              <a:buNone/>
            </a:pPr>
            <a:r>
              <a:rPr lang="it-IT" sz="1400" b="0" i="0" u="none" strike="noStrike" baseline="0" dirty="0">
                <a:latin typeface="Consolas" panose="020B0609020204030204" pitchFamily="49" charset="0"/>
              </a:rPr>
              <a:t>n = </a:t>
            </a:r>
            <a:r>
              <a:rPr lang="it-IT" sz="1400" b="0" i="0" u="none" strike="noStrike" baseline="0" dirty="0" err="1">
                <a:latin typeface="Consolas" panose="020B0609020204030204" pitchFamily="49" charset="0"/>
              </a:rPr>
              <a:t>length</a:t>
            </a:r>
            <a:r>
              <a:rPr lang="it-IT" sz="1400" b="0" i="0" u="none" strike="noStrike" baseline="0" dirty="0">
                <a:latin typeface="Consolas" panose="020B0609020204030204" pitchFamily="49" charset="0"/>
              </a:rPr>
              <a:t>(filter);</a:t>
            </a:r>
          </a:p>
          <a:p>
            <a:pPr marL="0" indent="0">
              <a:buNone/>
            </a:pP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 = </a:t>
            </a:r>
            <a:r>
              <a:rPr lang="it-IT" sz="1400" b="0" i="0" u="none" strike="noStrike" baseline="0" dirty="0" err="1">
                <a:latin typeface="Consolas" panose="020B0609020204030204" pitchFamily="49" charset="0"/>
              </a:rPr>
              <a:t>zeros</a:t>
            </a:r>
            <a:r>
              <a:rPr lang="it-IT" sz="1400" b="0" i="0" u="none" strike="noStrike" baseline="0" dirty="0">
                <a:latin typeface="Consolas" panose="020B0609020204030204" pitchFamily="49" charset="0"/>
              </a:rPr>
              <a:t>(1,n);</a:t>
            </a:r>
          </a:p>
          <a:p>
            <a:pPr marL="0" indent="0">
              <a:buNone/>
            </a:pPr>
            <a:r>
              <a:rPr lang="it-IT" sz="1400" b="0" i="0" u="none" strike="noStrike" baseline="0" dirty="0">
                <a:latin typeface="Consolas" panose="020B0609020204030204" pitchFamily="49" charset="0"/>
              </a:rPr>
              <a:t>for i = 1:n</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(i) = </a:t>
            </a:r>
            <a:r>
              <a:rPr lang="it-IT" sz="1400" b="0" i="0" u="none" strike="noStrike" baseline="0" dirty="0" err="1">
                <a:latin typeface="Consolas" panose="020B0609020204030204" pitchFamily="49" charset="0"/>
              </a:rPr>
              <a:t>contains</a:t>
            </a: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text,filter</a:t>
            </a:r>
            <a:r>
              <a:rPr lang="it-IT" sz="1400" b="0" i="0" u="none" strike="noStrike" baseline="0" dirty="0">
                <a:latin typeface="Consolas" panose="020B0609020204030204" pitchFamily="49" charset="0"/>
              </a:rPr>
              <a:t>(i));</a:t>
            </a:r>
          </a:p>
          <a:p>
            <a:pPr marL="0" indent="0">
              <a:buNone/>
            </a:pPr>
            <a:r>
              <a:rPr lang="it-IT" sz="1400" b="0" i="0" u="none" strike="noStrike" baseline="0" dirty="0">
                <a:latin typeface="Consolas" panose="020B0609020204030204" pitchFamily="49" charset="0"/>
              </a:rPr>
              <a:t>end</a:t>
            </a:r>
          </a:p>
          <a:p>
            <a:pPr marL="0" indent="0">
              <a:buNone/>
            </a:pPr>
            <a:r>
              <a:rPr lang="it-IT" sz="1400" b="0" i="0" u="none" strike="noStrike" baseline="0" dirty="0">
                <a:latin typeface="Consolas" panose="020B0609020204030204" pitchFamily="49" charset="0"/>
              </a:rPr>
              <a:t>Flag = </a:t>
            </a:r>
            <a:r>
              <a:rPr lang="it-IT" sz="1400" b="0" i="0" u="none" strike="noStrike" baseline="0" dirty="0" err="1">
                <a:latin typeface="Consolas" panose="020B0609020204030204" pitchFamily="49" charset="0"/>
              </a:rPr>
              <a:t>any</a:t>
            </a:r>
            <a:r>
              <a:rPr lang="it-IT" sz="1400" b="0" i="0" u="none" strike="noStrike" baseline="0" dirty="0">
                <a:latin typeface="Consolas" panose="020B0609020204030204" pitchFamily="49" charset="0"/>
              </a:rPr>
              <a:t>(</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a:t>
            </a:r>
          </a:p>
          <a:p>
            <a:pPr marL="0" indent="0">
              <a:buNone/>
            </a:pPr>
            <a:r>
              <a:rPr lang="it-IT" sz="1400" b="0" i="0" u="none" strike="noStrike" baseline="0" dirty="0">
                <a:latin typeface="Consolas" panose="020B0609020204030204" pitchFamily="49" charset="0"/>
              </a:rPr>
              <a:t>end</a:t>
            </a:r>
          </a:p>
          <a:p>
            <a:pPr marL="0" indent="0">
              <a:buNone/>
            </a:pPr>
            <a:endParaRPr lang="it-IT" dirty="0"/>
          </a:p>
        </p:txBody>
      </p:sp>
    </p:spTree>
    <p:extLst>
      <p:ext uri="{BB962C8B-B14F-4D97-AF65-F5344CB8AC3E}">
        <p14:creationId xmlns:p14="http://schemas.microsoft.com/office/powerpoint/2010/main" val="253241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22413" y="1828800"/>
            <a:ext cx="3024336" cy="1200329"/>
          </a:xfrm>
          <a:prstGeom prst="rect">
            <a:avLst/>
          </a:prstGeom>
          <a:noFill/>
        </p:spPr>
        <p:txBody>
          <a:bodyPr wrap="square" rtlCol="0">
            <a:spAutoFit/>
          </a:bodyPr>
          <a:lstStyle/>
          <a:p>
            <a:pPr algn="just"/>
            <a:r>
              <a:rPr lang="it-IT" dirty="0"/>
              <a:t>Lista delle parole chiave usate per filtrare in base all’Integrazione Verticale e orizzontale</a:t>
            </a:r>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923330"/>
          </a:xfrm>
          <a:prstGeom prst="rect">
            <a:avLst/>
          </a:prstGeom>
          <a:noFill/>
        </p:spPr>
        <p:txBody>
          <a:bodyPr wrap="square" rtlCol="0">
            <a:spAutoFit/>
          </a:bodyPr>
          <a:lstStyle/>
          <a:p>
            <a:pPr algn="just"/>
            <a:r>
              <a:rPr lang="it-IT" dirty="0"/>
              <a:t>Lista delle parole chiave usate per filtrare in base a 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dell’Integrazione orizzontale e verticale</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pPr marL="0" indent="0" algn="just">
              <a:buNone/>
            </a:pPr>
            <a:r>
              <a:rPr lang="it-IT" dirty="0"/>
              <a:t>Nella seguente sezione si intende illustrare le informazioni ricavate dall’analisi dei progetti in termini di:</a:t>
            </a:r>
          </a:p>
          <a:p>
            <a:pPr algn="just"/>
            <a:endParaRPr lang="it-IT" dirty="0"/>
          </a:p>
          <a:p>
            <a:pPr lvl="1" algn="just"/>
            <a:r>
              <a:rPr lang="it-IT" dirty="0"/>
              <a:t>Tasso di creazione di nuovi progetti rispetto all’anno</a:t>
            </a:r>
          </a:p>
          <a:p>
            <a:pPr lvl="1" algn="just"/>
            <a:r>
              <a:rPr lang="it-IT" dirty="0"/>
              <a:t>Tasso di conclusione dei progetti al 2020 rispetto all’anno di avvio</a:t>
            </a:r>
          </a:p>
          <a:p>
            <a:pPr lvl="1" algn="just"/>
            <a:r>
              <a:rPr lang="it-IT" dirty="0"/>
              <a:t>Evoluzione della durata media dei progetti nel corso degli anni</a:t>
            </a:r>
          </a:p>
          <a:p>
            <a:pPr lvl="1" algn="just"/>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pPr algn="just"/>
            <a:r>
              <a:rPr lang="it-IT" sz="2000" dirty="0"/>
              <a:t>Dai dati ricavati si può riscontrare un generale trend di crescita del numero di progetti avviati, con un picco evidente nel biennio 2017-2018</a:t>
            </a:r>
          </a:p>
          <a:p>
            <a:pPr algn="just"/>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754</TotalTime>
  <Words>2276</Words>
  <Application>Microsoft Office PowerPoint</Application>
  <PresentationFormat>Personalizzato</PresentationFormat>
  <Paragraphs>200</Paragraphs>
  <Slides>34</Slides>
  <Notes>15</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34</vt:i4>
      </vt:variant>
    </vt:vector>
  </HeadingPairs>
  <TitlesOfParts>
    <vt:vector size="40" baseType="lpstr">
      <vt:lpstr>Arial</vt:lpstr>
      <vt:lpstr>Calibri</vt:lpstr>
      <vt:lpstr>Cambria</vt:lpstr>
      <vt:lpstr>Consolas</vt:lpstr>
      <vt:lpstr>Helvetica</vt:lpstr>
      <vt:lpstr>Simboli di valuta 16X9</vt:lpstr>
      <vt:lpstr>GRUPPO 16  I_4.0_6 Internet of Things + I_4.0_5 Horizontal/Vertical Integration</vt:lpstr>
      <vt:lpstr>WORKFLOW IN BREVE</vt:lpstr>
      <vt:lpstr>Presentazione standard di PowerPoint</vt:lpstr>
      <vt:lpstr>FUNZIONE SETACCIO</vt:lpstr>
      <vt:lpstr>PAROLE CHIAVE</vt:lpstr>
      <vt:lpstr>Temi analizzati</vt:lpstr>
      <vt:lpstr>Analisi per distribuzione temporale</vt:lpstr>
      <vt:lpstr>Analisi dell’Integrazione orizzontale e verticale</vt:lpstr>
      <vt:lpstr>Numero di progetti avviati</vt:lpstr>
      <vt:lpstr>Durata media per anno</vt:lpstr>
      <vt:lpstr>Andamento dello stato medio di completamento</vt:lpstr>
      <vt:lpstr>Comparazione tra durata media e completamento</vt:lpstr>
      <vt:lpstr>Evoluzione temporale dei finanziamenti ai progetti</vt:lpstr>
      <vt:lpstr>Relazione tra durata media e finanziamento</vt:lpstr>
      <vt:lpstr>Analisi IoT</vt:lpstr>
      <vt:lpstr>Analisi per settore nei progetti IOT</vt:lpstr>
      <vt:lpstr>Distribuzione dei progetti</vt:lpstr>
      <vt:lpstr>Distribuzione dei finanziamenti</vt:lpstr>
      <vt:lpstr>Somma dei finanziamenti totali dal 2014 al 2020</vt:lpstr>
      <vt:lpstr>Analisi per settore nei progetti sulla Integrazione Verticale e Orizzontale</vt:lpstr>
      <vt:lpstr>Distribuzione dei progetti</vt:lpstr>
      <vt:lpstr>Distribuzione dei finanziamenti</vt:lpstr>
      <vt:lpstr>Somma dei finanziamenti totali dal 2014 al 2020</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Considerazioni finali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GENOVA OLEG</cp:lastModifiedBy>
  <cp:revision>69</cp:revision>
  <dcterms:created xsi:type="dcterms:W3CDTF">2021-05-13T19:38:01Z</dcterms:created>
  <dcterms:modified xsi:type="dcterms:W3CDTF">2021-05-25T10:05:43Z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